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5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iHdE7tP/Y1L8oEbqdqip9K/jU1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F98A13-1A21-04C9-6AA0-888565AB7EF8}" v="4" dt="2025-06-16T20:44:08.8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26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customschemas.google.com/relationships/presentationmetadata" Target="meta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z Roberto Nogueira Junior" userId="S::luiz.roberto@sp.senai.br::ef703f67-dc22-4bb1-9873-d360d1975dab" providerId="AD" clId="Web-{8AF98A13-1A21-04C9-6AA0-888565AB7EF8}"/>
    <pc:docChg chg="modSld">
      <pc:chgData name="Luiz Roberto Nogueira Junior" userId="S::luiz.roberto@sp.senai.br::ef703f67-dc22-4bb1-9873-d360d1975dab" providerId="AD" clId="Web-{8AF98A13-1A21-04C9-6AA0-888565AB7EF8}" dt="2025-06-16T20:44:08.849" v="3" actId="20577"/>
      <pc:docMkLst>
        <pc:docMk/>
      </pc:docMkLst>
      <pc:sldChg chg="modSp">
        <pc:chgData name="Luiz Roberto Nogueira Junior" userId="S::luiz.roberto@sp.senai.br::ef703f67-dc22-4bb1-9873-d360d1975dab" providerId="AD" clId="Web-{8AF98A13-1A21-04C9-6AA0-888565AB7EF8}" dt="2025-06-16T20:44:08.849" v="3" actId="20577"/>
        <pc:sldMkLst>
          <pc:docMk/>
          <pc:sldMk cId="0" sldId="268"/>
        </pc:sldMkLst>
        <pc:spChg chg="mod">
          <ac:chgData name="Luiz Roberto Nogueira Junior" userId="S::luiz.roberto@sp.senai.br::ef703f67-dc22-4bb1-9873-d360d1975dab" providerId="AD" clId="Web-{8AF98A13-1A21-04C9-6AA0-888565AB7EF8}" dt="2025-06-16T20:44:08.849" v="3" actId="20577"/>
          <ac:spMkLst>
            <pc:docMk/>
            <pc:sldMk cId="0" sldId="268"/>
            <ac:spMk id="297" creationId="{00000000-0000-0000-0000-000000000000}"/>
          </ac:spMkLst>
        </pc:spChg>
      </pc:sldChg>
    </pc:docChg>
  </pc:docChgLst>
</pc:chgInfo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1" name="Google Shape;1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8" name="Google Shape;26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6" name="Google Shape;2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4" name="Google Shape;28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a396eb4342d34ce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4" name="Google Shape;294;g4a396eb4342d34ce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56c95411f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00" name="Google Shape;300;g356c95411f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3" name="Google Shape;2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4aaa5f7830f25a6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1" name="Google Shape;221;g14aaa5f7830f25a6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49d65f1cd4813f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7" name="Google Shape;227;g749d65f1cd4813f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4" name="Google Shape;23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749d65f1cd4813f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42" name="Google Shape;242;g749d65f1cd4813f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a396eb4342d34ce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0" name="Google Shape;250;g4a396eb4342d34ce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4aaa5f7830f25a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8" name="Google Shape;258;g14aaa5f7830f25a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6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6"/>
          <p:cNvSpPr txBox="1"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5" name="Google Shape;25;p66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6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6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78"/>
          <p:cNvSpPr txBox="1"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78"/>
          <p:cNvSpPr txBox="1"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78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78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78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9"/>
          <p:cNvSpPr txBox="1"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79"/>
          <p:cNvSpPr txBox="1">
            <a:spLocks noGrp="1"/>
          </p:cNvSpPr>
          <p:nvPr>
            <p:ph type="body" idx="1"/>
          </p:nvPr>
        </p:nvSpPr>
        <p:spPr>
          <a:xfrm>
            <a:off x="1101074" y="3632200"/>
            <a:ext cx="541980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99" name="Google Shape;99;p79"/>
          <p:cNvSpPr txBox="1">
            <a:spLocks noGrp="1"/>
          </p:cNvSpPr>
          <p:nvPr>
            <p:ph type="body" idx="2"/>
          </p:nvPr>
        </p:nvSpPr>
        <p:spPr>
          <a:xfrm>
            <a:off x="609598" y="4470400"/>
            <a:ext cx="6347715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79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79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79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3" name="Google Shape;103;p79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pt-BR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79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pt-BR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0"/>
          <p:cNvSpPr txBox="1"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80"/>
          <p:cNvSpPr txBox="1"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80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80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80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1"/>
          <p:cNvSpPr txBox="1"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81"/>
          <p:cNvSpPr txBox="1">
            <a:spLocks noGrp="1"/>
          </p:cNvSpPr>
          <p:nvPr>
            <p:ph type="body" idx="1"/>
          </p:nvPr>
        </p:nvSpPr>
        <p:spPr>
          <a:xfrm>
            <a:off x="609597" y="4013200"/>
            <a:ext cx="6347716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4" name="Google Shape;114;p81"/>
          <p:cNvSpPr txBox="1">
            <a:spLocks noGrp="1"/>
          </p:cNvSpPr>
          <p:nvPr>
            <p:ph type="body" idx="2"/>
          </p:nvPr>
        </p:nvSpPr>
        <p:spPr>
          <a:xfrm>
            <a:off x="609598" y="4527448"/>
            <a:ext cx="6347715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81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81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81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8" name="Google Shape;118;p81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pt-BR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81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pt-BR" sz="8000" b="0" i="0" u="none" strike="noStrike" cap="none">
                <a:solidFill>
                  <a:srgbClr val="9EDFF5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82"/>
          <p:cNvSpPr txBox="1"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82"/>
          <p:cNvSpPr txBox="1">
            <a:spLocks noGrp="1"/>
          </p:cNvSpPr>
          <p:nvPr>
            <p:ph type="body" idx="1"/>
          </p:nvPr>
        </p:nvSpPr>
        <p:spPr>
          <a:xfrm>
            <a:off x="609597" y="4013200"/>
            <a:ext cx="6347716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3" name="Google Shape;123;p82"/>
          <p:cNvSpPr txBox="1">
            <a:spLocks noGrp="1"/>
          </p:cNvSpPr>
          <p:nvPr>
            <p:ph type="body" idx="2"/>
          </p:nvPr>
        </p:nvSpPr>
        <p:spPr>
          <a:xfrm>
            <a:off x="609598" y="4527448"/>
            <a:ext cx="6347715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82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82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82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3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83"/>
          <p:cNvSpPr txBox="1">
            <a:spLocks noGrp="1"/>
          </p:cNvSpPr>
          <p:nvPr>
            <p:ph type="body" idx="1"/>
          </p:nvPr>
        </p:nvSpPr>
        <p:spPr>
          <a:xfrm rot="5400000">
            <a:off x="1843070" y="927120"/>
            <a:ext cx="3880773" cy="6347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0" name="Google Shape;130;p83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83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83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4"/>
          <p:cNvSpPr txBox="1">
            <a:spLocks noGrp="1"/>
          </p:cNvSpPr>
          <p:nvPr>
            <p:ph type="title"/>
          </p:nvPr>
        </p:nvSpPr>
        <p:spPr>
          <a:xfrm rot="5400000">
            <a:off x="3840993" y="2745920"/>
            <a:ext cx="5251451" cy="978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84"/>
          <p:cNvSpPr txBox="1">
            <a:spLocks noGrp="1"/>
          </p:cNvSpPr>
          <p:nvPr>
            <p:ph type="body" idx="1"/>
          </p:nvPr>
        </p:nvSpPr>
        <p:spPr>
          <a:xfrm rot="5400000">
            <a:off x="581386" y="637813"/>
            <a:ext cx="5251451" cy="5195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6" name="Google Shape;136;p84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84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84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69"/>
          <p:cNvGrpSpPr/>
          <p:nvPr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158" name="Google Shape;158;p69"/>
            <p:cNvCxnSpPr/>
            <p:nvPr/>
          </p:nvCxnSpPr>
          <p:spPr>
            <a:xfrm rot="10800000" flipH="1">
              <a:off x="5130830" y="4175605"/>
              <a:ext cx="4022475" cy="2682396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41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9" name="Google Shape;159;p69"/>
            <p:cNvCxnSpPr/>
            <p:nvPr/>
          </p:nvCxnSpPr>
          <p:spPr>
            <a:xfrm>
              <a:off x="7042707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41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0" name="Google Shape;160;p6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 extrusionOk="0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529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6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 extrusionOk="0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69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 extrusionOk="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rgbClr val="16B0E3">
                <a:alpha val="6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69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 extrusionOk="0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411"/>
              </a:srgbClr>
            </a:solidFill>
            <a:ln>
              <a:noFill/>
            </a:ln>
          </p:spPr>
        </p:sp>
        <p:sp>
          <p:nvSpPr>
            <p:cNvPr id="164" name="Google Shape;164;p69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 extrusionOk="0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69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 extrusionOk="0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69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 extrusionOk="0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rgbClr val="16B0E3">
                <a:alpha val="6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69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 extrusionOk="0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4313"/>
              </a:schemeClr>
            </a:solidFill>
            <a:ln>
              <a:noFill/>
            </a:ln>
          </p:spPr>
        </p:sp>
      </p:grpSp>
      <p:sp>
        <p:nvSpPr>
          <p:cNvPr id="168" name="Google Shape;168;p69"/>
          <p:cNvSpPr txBox="1"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69"/>
          <p:cNvSpPr txBox="1"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69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69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69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0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70"/>
          <p:cNvSpPr txBox="1"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76" name="Google Shape;176;p70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70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70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68"/>
          <p:cNvGrpSpPr/>
          <p:nvPr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30" name="Google Shape;30;p68"/>
            <p:cNvCxnSpPr/>
            <p:nvPr/>
          </p:nvCxnSpPr>
          <p:spPr>
            <a:xfrm rot="10800000" flipH="1">
              <a:off x="5130830" y="4175605"/>
              <a:ext cx="4022475" cy="2682396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41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1" name="Google Shape;31;p68"/>
            <p:cNvCxnSpPr/>
            <p:nvPr/>
          </p:nvCxnSpPr>
          <p:spPr>
            <a:xfrm>
              <a:off x="7042707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41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2" name="Google Shape;32;p6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 extrusionOk="0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529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68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 extrusionOk="0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68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 extrusionOk="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rgbClr val="16B0E3">
                <a:alpha val="6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68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 extrusionOk="0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411"/>
              </a:srgbClr>
            </a:solidFill>
            <a:ln>
              <a:noFill/>
            </a:ln>
          </p:spPr>
        </p:sp>
        <p:sp>
          <p:nvSpPr>
            <p:cNvPr id="36" name="Google Shape;36;p68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 extrusionOk="0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68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 extrusionOk="0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68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 extrusionOk="0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rgbClr val="16B0E3">
                <a:alpha val="6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68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 extrusionOk="0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4313"/>
              </a:schemeClr>
            </a:solidFill>
            <a:ln>
              <a:noFill/>
            </a:ln>
          </p:spPr>
        </p:sp>
      </p:grpSp>
      <p:sp>
        <p:nvSpPr>
          <p:cNvPr id="40" name="Google Shape;40;p68"/>
          <p:cNvSpPr txBox="1"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8"/>
          <p:cNvSpPr txBox="1"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8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8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8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1"/>
          <p:cNvSpPr txBox="1"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sz="40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1"/>
          <p:cNvSpPr txBox="1"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71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1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1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2"/>
          <p:cNvSpPr txBox="1"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2"/>
          <p:cNvSpPr txBox="1">
            <a:spLocks noGrp="1"/>
          </p:cNvSpPr>
          <p:nvPr>
            <p:ph type="body" idx="1"/>
          </p:nvPr>
        </p:nvSpPr>
        <p:spPr>
          <a:xfrm>
            <a:off x="609600" y="2160589"/>
            <a:ext cx="3088109" cy="3880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54" name="Google Shape;54;p72"/>
          <p:cNvSpPr txBox="1">
            <a:spLocks noGrp="1"/>
          </p:cNvSpPr>
          <p:nvPr>
            <p:ph type="body" idx="2"/>
          </p:nvPr>
        </p:nvSpPr>
        <p:spPr>
          <a:xfrm>
            <a:off x="3869204" y="2160590"/>
            <a:ext cx="3088110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55" name="Google Shape;55;p72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2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2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3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3"/>
          <p:cNvSpPr txBox="1"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73"/>
          <p:cNvSpPr txBox="1">
            <a:spLocks noGrp="1"/>
          </p:cNvSpPr>
          <p:nvPr>
            <p:ph type="body" idx="2"/>
          </p:nvPr>
        </p:nvSpPr>
        <p:spPr>
          <a:xfrm>
            <a:off x="609599" y="2737246"/>
            <a:ext cx="3090672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2" name="Google Shape;62;p73"/>
          <p:cNvSpPr txBox="1">
            <a:spLocks noGrp="1"/>
          </p:cNvSpPr>
          <p:nvPr>
            <p:ph type="body" idx="3"/>
          </p:nvPr>
        </p:nvSpPr>
        <p:spPr>
          <a:xfrm>
            <a:off x="3866640" y="2160983"/>
            <a:ext cx="3090672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73"/>
          <p:cNvSpPr txBox="1">
            <a:spLocks noGrp="1"/>
          </p:cNvSpPr>
          <p:nvPr>
            <p:ph type="body" idx="4"/>
          </p:nvPr>
        </p:nvSpPr>
        <p:spPr>
          <a:xfrm>
            <a:off x="3866640" y="2737246"/>
            <a:ext cx="3090672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4" name="Google Shape;64;p73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73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3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4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74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4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4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5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75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75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6"/>
          <p:cNvSpPr txBox="1"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76"/>
          <p:cNvSpPr txBox="1">
            <a:spLocks noGrp="1"/>
          </p:cNvSpPr>
          <p:nvPr>
            <p:ph type="body" idx="1"/>
          </p:nvPr>
        </p:nvSpPr>
        <p:spPr>
          <a:xfrm>
            <a:off x="3571275" y="514925"/>
            <a:ext cx="3386037" cy="552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9" name="Google Shape;79;p76"/>
          <p:cNvSpPr txBox="1">
            <a:spLocks noGrp="1"/>
          </p:cNvSpPr>
          <p:nvPr>
            <p:ph type="body" idx="2"/>
          </p:nvPr>
        </p:nvSpPr>
        <p:spPr>
          <a:xfrm>
            <a:off x="609599" y="2777069"/>
            <a:ext cx="2790182" cy="258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40"/>
              <a:buNone/>
              <a:defRPr sz="105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  <a:defRPr sz="75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  <a:defRPr sz="75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  <a:defRPr sz="75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  <a:defRPr sz="75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  <a:defRPr sz="75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  <a:defRPr sz="750"/>
            </a:lvl9pPr>
          </a:lstStyle>
          <a:p>
            <a:endParaRPr/>
          </a:p>
        </p:txBody>
      </p:sp>
      <p:sp>
        <p:nvSpPr>
          <p:cNvPr id="80" name="Google Shape;80;p76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76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6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77"/>
          <p:cNvSpPr txBox="1"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77"/>
          <p:cNvSpPr>
            <a:spLocks noGrp="1"/>
          </p:cNvSpPr>
          <p:nvPr>
            <p:ph type="pic" idx="2"/>
          </p:nvPr>
        </p:nvSpPr>
        <p:spPr>
          <a:xfrm>
            <a:off x="609599" y="609600"/>
            <a:ext cx="6347714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77"/>
          <p:cNvSpPr txBox="1">
            <a:spLocks noGrp="1"/>
          </p:cNvSpPr>
          <p:nvPr>
            <p:ph type="body" idx="1"/>
          </p:nvPr>
        </p:nvSpPr>
        <p:spPr>
          <a:xfrm>
            <a:off x="609599" y="5367338"/>
            <a:ext cx="6347714" cy="674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7" name="Google Shape;87;p77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77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77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65"/>
          <p:cNvGrpSpPr/>
          <p:nvPr/>
        </p:nvGrpSpPr>
        <p:grpSpPr>
          <a:xfrm>
            <a:off x="-8467" y="-8468"/>
            <a:ext cx="9171317" cy="6874935"/>
            <a:chOff x="-8467" y="-8468"/>
            <a:chExt cx="9171317" cy="6874935"/>
          </a:xfrm>
        </p:grpSpPr>
        <p:sp>
          <p:nvSpPr>
            <p:cNvPr id="7" name="Google Shape;7;p65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 extrusionOk="0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8" name="Google Shape;8;p65"/>
            <p:cNvCxnSpPr/>
            <p:nvPr/>
          </p:nvCxnSpPr>
          <p:spPr>
            <a:xfrm rot="10800000" flipH="1">
              <a:off x="5130830" y="4175605"/>
              <a:ext cx="4022475" cy="2682396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41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" name="Google Shape;9;p65"/>
            <p:cNvCxnSpPr/>
            <p:nvPr/>
          </p:nvCxnSpPr>
          <p:spPr>
            <a:xfrm>
              <a:off x="7042707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41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" name="Google Shape;10;p65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 extrusionOk="0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529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;p65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 extrusionOk="0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65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 extrusionOk="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rgbClr val="16B0E3">
                <a:alpha val="6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65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 extrusionOk="0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411"/>
              </a:srgbClr>
            </a:solidFill>
            <a:ln>
              <a:noFill/>
            </a:ln>
          </p:spPr>
        </p:sp>
        <p:sp>
          <p:nvSpPr>
            <p:cNvPr id="14" name="Google Shape;14;p65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 extrusionOk="0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65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 extrusionOk="0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6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 extrusionOk="0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rgbClr val="16B0E3">
                <a:alpha val="6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" name="Google Shape;17;p65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65"/>
          <p:cNvSpPr txBox="1"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098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9971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895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895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Google Shape;19;p65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0" name="Google Shape;20;p65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1" name="Google Shape;21;p65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67"/>
          <p:cNvGrpSpPr/>
          <p:nvPr/>
        </p:nvGrpSpPr>
        <p:grpSpPr>
          <a:xfrm>
            <a:off x="-8467" y="-8468"/>
            <a:ext cx="9171317" cy="6874935"/>
            <a:chOff x="-8467" y="-8468"/>
            <a:chExt cx="9171317" cy="6874935"/>
          </a:xfrm>
        </p:grpSpPr>
        <p:sp>
          <p:nvSpPr>
            <p:cNvPr id="141" name="Google Shape;141;p67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 extrusionOk="0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42" name="Google Shape;142;p67"/>
            <p:cNvCxnSpPr/>
            <p:nvPr/>
          </p:nvCxnSpPr>
          <p:spPr>
            <a:xfrm rot="10800000" flipH="1">
              <a:off x="5130830" y="4175605"/>
              <a:ext cx="4022475" cy="2682396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41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3" name="Google Shape;143;p67"/>
            <p:cNvCxnSpPr/>
            <p:nvPr/>
          </p:nvCxnSpPr>
          <p:spPr>
            <a:xfrm>
              <a:off x="7042707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chemeClr val="accent1">
                  <a:alpha val="69411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4" name="Google Shape;144;p67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 extrusionOk="0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529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67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 extrusionOk="0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67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 extrusionOk="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rgbClr val="16B0E3">
                <a:alpha val="6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67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 extrusionOk="0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B0E3">
                <a:alpha val="49411"/>
              </a:srgbClr>
            </a:solidFill>
            <a:ln>
              <a:noFill/>
            </a:ln>
          </p:spPr>
        </p:sp>
        <p:sp>
          <p:nvSpPr>
            <p:cNvPr id="148" name="Google Shape;148;p67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 extrusionOk="0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6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67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 extrusionOk="0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226292">
                <a:alpha val="8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67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 extrusionOk="0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rgbClr val="16B0E3">
                <a:alpha val="6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" name="Google Shape;151;p67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2" name="Google Shape;152;p67"/>
          <p:cNvSpPr txBox="1"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098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9971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895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895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53" name="Google Shape;153;p67"/>
          <p:cNvSpPr txBox="1">
            <a:spLocks noGrp="1"/>
          </p:cNvSpPr>
          <p:nvPr>
            <p:ph type="dt" idx="10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54" name="Google Shape;154;p67"/>
          <p:cNvSpPr txBox="1">
            <a:spLocks noGrp="1"/>
          </p:cNvSpPr>
          <p:nvPr>
            <p:ph type="ftr" idx="11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55" name="Google Shape;155;p67"/>
          <p:cNvSpPr txBox="1">
            <a:spLocks noGrp="1"/>
          </p:cNvSpPr>
          <p:nvPr>
            <p:ph type="sldNum" idx="12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services.swpc.noaa.gov" TargetMode="External"/><Relationship Id="rId3" Type="http://schemas.openxmlformats.org/officeDocument/2006/relationships/hyperlink" Target="https://dados.gov.br" TargetMode="External"/><Relationship Id="rId7" Type="http://schemas.openxmlformats.org/officeDocument/2006/relationships/hyperlink" Target="https://www.who.int/data/gho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ata.worldbank.org" TargetMode="External"/><Relationship Id="rId5" Type="http://schemas.openxmlformats.org/officeDocument/2006/relationships/hyperlink" Target="https://datacommons.org" TargetMode="External"/><Relationship Id="rId4" Type="http://schemas.openxmlformats.org/officeDocument/2006/relationships/hyperlink" Target="https://basededados.org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pt-br/power-bi/fundamentals/power-bi-overview" TargetMode="External"/><Relationship Id="rId7" Type="http://schemas.openxmlformats.org/officeDocument/2006/relationships/hyperlink" Target="https://sebrae.com.br/sites/PortalSebrae/artigos/voce-sabe-qual-a-diferenca-entre-dado-e-informacao,e8f8bbd38f896810VgnVCM1000001b00320aRCR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learn.microsoft.com/pt-br/power-bi/fundamentals/desktop-getting-started" TargetMode="External"/><Relationship Id="rId5" Type="http://schemas.openxmlformats.org/officeDocument/2006/relationships/hyperlink" Target="https://learn.microsoft.com/pt-br/power-bi/fundamentals/power-bi-service-overview" TargetMode="External"/><Relationship Id="rId4" Type="http://schemas.openxmlformats.org/officeDocument/2006/relationships/hyperlink" Target="https://learn.microsoft.com/pt-br/power-bi/fundamentals/desktop-what-is-deskto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4" name="Google Shape;184;p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85" name="Google Shape;185;p1"/>
          <p:cNvCxnSpPr/>
          <p:nvPr/>
        </p:nvCxnSpPr>
        <p:spPr>
          <a:xfrm>
            <a:off x="3833484" y="0"/>
            <a:ext cx="914400" cy="6858000"/>
          </a:xfrm>
          <a:prstGeom prst="straightConnector1">
            <a:avLst/>
          </a:prstGeom>
          <a:noFill/>
          <a:ln w="9525" cap="flat" cmpd="sng">
            <a:solidFill>
              <a:srgbClr val="16B0E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6" name="Google Shape;186;p1"/>
          <p:cNvCxnSpPr/>
          <p:nvPr/>
        </p:nvCxnSpPr>
        <p:spPr>
          <a:xfrm flipH="1">
            <a:off x="2468234" y="3681413"/>
            <a:ext cx="3572668" cy="3176587"/>
          </a:xfrm>
          <a:prstGeom prst="straightConnector1">
            <a:avLst/>
          </a:prstGeom>
          <a:noFill/>
          <a:ln w="9525" cap="flat" cmpd="sng">
            <a:solidFill>
              <a:srgbClr val="7F7F7F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7" name="Google Shape;187;p1"/>
          <p:cNvSpPr/>
          <p:nvPr/>
        </p:nvSpPr>
        <p:spPr>
          <a:xfrm>
            <a:off x="3361926" y="-8467"/>
            <a:ext cx="2255511" cy="6866467"/>
          </a:xfrm>
          <a:custGeom>
            <a:avLst/>
            <a:gdLst/>
            <a:ahLst/>
            <a:cxnLst/>
            <a:rect l="l" t="t" r="r" b="b"/>
            <a:pathLst>
              <a:path w="3007349" h="6866467" extrusionOk="0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29411"/>
            </a:schemeClr>
          </a:solidFill>
          <a:ln>
            <a:noFill/>
          </a:ln>
        </p:spPr>
      </p:sp>
      <p:sp>
        <p:nvSpPr>
          <p:cNvPr id="188" name="Google Shape;188;p1"/>
          <p:cNvSpPr/>
          <p:nvPr/>
        </p:nvSpPr>
        <p:spPr>
          <a:xfrm>
            <a:off x="3678400" y="-8467"/>
            <a:ext cx="1941419" cy="6866467"/>
          </a:xfrm>
          <a:custGeom>
            <a:avLst/>
            <a:gdLst/>
            <a:ahLst/>
            <a:cxnLst/>
            <a:rect l="l" t="t" r="r" b="b"/>
            <a:pathLst>
              <a:path w="2573311" h="6866467" extrusionOk="0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</p:sp>
      <p:sp>
        <p:nvSpPr>
          <p:cNvPr id="189" name="Google Shape;189;p1"/>
          <p:cNvSpPr/>
          <p:nvPr/>
        </p:nvSpPr>
        <p:spPr>
          <a:xfrm>
            <a:off x="3175068" y="3048000"/>
            <a:ext cx="2444751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1372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"/>
          <p:cNvSpPr/>
          <p:nvPr/>
        </p:nvSpPr>
        <p:spPr>
          <a:xfrm>
            <a:off x="3476694" y="-8467"/>
            <a:ext cx="2140744" cy="6866467"/>
          </a:xfrm>
          <a:custGeom>
            <a:avLst/>
            <a:gdLst/>
            <a:ahLst/>
            <a:cxnLst/>
            <a:rect l="l" t="t" r="r" b="b"/>
            <a:pathLst>
              <a:path w="2858013" h="6866467" extrusionOk="0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rgbClr val="226292">
              <a:alpha val="69411"/>
            </a:srgbClr>
          </a:solidFill>
          <a:ln>
            <a:noFill/>
          </a:ln>
        </p:spPr>
      </p:sp>
      <p:sp>
        <p:nvSpPr>
          <p:cNvPr id="191" name="Google Shape;191;p1"/>
          <p:cNvSpPr/>
          <p:nvPr/>
        </p:nvSpPr>
        <p:spPr>
          <a:xfrm>
            <a:off x="4254568" y="3589867"/>
            <a:ext cx="136286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"/>
          <p:cNvSpPr/>
          <p:nvPr/>
        </p:nvSpPr>
        <p:spPr>
          <a:xfrm>
            <a:off x="4648223" y="-8467"/>
            <a:ext cx="4495777" cy="6866467"/>
          </a:xfrm>
          <a:custGeom>
            <a:avLst/>
            <a:gdLst/>
            <a:ahLst/>
            <a:cxnLst/>
            <a:rect l="l" t="t" r="r" b="b"/>
            <a:pathLst>
              <a:path w="5994369" h="6866467" extrusionOk="0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3" name="Google Shape;193;p1"/>
          <p:cNvSpPr txBox="1">
            <a:spLocks noGrp="1"/>
          </p:cNvSpPr>
          <p:nvPr>
            <p:ph type="title"/>
          </p:nvPr>
        </p:nvSpPr>
        <p:spPr>
          <a:xfrm>
            <a:off x="5386292" y="609600"/>
            <a:ext cx="3384742" cy="2227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Trebuchet MS"/>
              <a:buNone/>
            </a:pPr>
            <a:r>
              <a:rPr lang="pt-BR">
                <a:solidFill>
                  <a:srgbClr val="FFFFFF"/>
                </a:solidFill>
              </a:rPr>
              <a:t>Microsoft POWER BI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94" name="Google Shape;194;p1" descr="Logotipo&#10;&#10;O conteúdo gerado por IA pode estar incorreto."/>
          <p:cNvPicPr preferRelativeResize="0"/>
          <p:nvPr/>
        </p:nvPicPr>
        <p:blipFill rotWithShape="1">
          <a:blip r:embed="rId3">
            <a:alphaModFix/>
          </a:blip>
          <a:srcRect r="-215" b="22464"/>
          <a:stretch/>
        </p:blipFill>
        <p:spPr>
          <a:xfrm>
            <a:off x="567938" y="2254301"/>
            <a:ext cx="2908145" cy="224997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"/>
          <p:cNvSpPr txBox="1">
            <a:spLocks noGrp="1"/>
          </p:cNvSpPr>
          <p:nvPr>
            <p:ph type="body" idx="1"/>
          </p:nvPr>
        </p:nvSpPr>
        <p:spPr>
          <a:xfrm>
            <a:off x="5386293" y="2837329"/>
            <a:ext cx="3384741" cy="3317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25145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pt-BR">
                <a:solidFill>
                  <a:srgbClr val="FFFFFF"/>
                </a:solidFill>
              </a:rPr>
              <a:t>Aula 01</a:t>
            </a:r>
            <a:endParaRPr>
              <a:solidFill>
                <a:srgbClr val="FFFFFF"/>
              </a:solidFill>
            </a:endParaRPr>
          </a:p>
          <a:p>
            <a:pPr marL="342900" lvl="0" indent="-2514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pt-BR">
                <a:solidFill>
                  <a:srgbClr val="FFFFFF"/>
                </a:solidFill>
              </a:rPr>
              <a:t>Prof. Luiz Roberto Nogueira Jr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7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 sz="3600"/>
              <a:t>Locais das Fontes de Dados</a:t>
            </a:r>
            <a:endParaRPr/>
          </a:p>
        </p:txBody>
      </p:sp>
      <p:sp>
        <p:nvSpPr>
          <p:cNvPr id="271" name="Google Shape;271;p7"/>
          <p:cNvSpPr txBox="1">
            <a:spLocks noGrp="1"/>
          </p:cNvSpPr>
          <p:nvPr>
            <p:ph type="body" idx="1"/>
          </p:nvPr>
        </p:nvSpPr>
        <p:spPr>
          <a:xfrm>
            <a:off x="221375" y="2008200"/>
            <a:ext cx="4029300" cy="3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Locais físicos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Servidores internos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Nuvem</a:t>
            </a:r>
            <a:endParaRPr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/>
              <a:t>As fontes de dados podem estar em locais físicos, servidores internos ou na nuvem.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/>
              <a:t>Para Cada tipo de fonte de dados ser necessário métodos diferentes de acesso e controle do </a:t>
            </a:r>
            <a:r>
              <a:rPr lang="pt-BR" b="1"/>
              <a:t>fluxo de dados</a:t>
            </a:r>
            <a:r>
              <a:rPr lang="pt-BR"/>
              <a:t>.</a:t>
            </a:r>
            <a:endParaRPr/>
          </a:p>
        </p:txBody>
      </p:sp>
      <p:pic>
        <p:nvPicPr>
          <p:cNvPr id="272" name="Google Shape;27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1530" y="1972188"/>
            <a:ext cx="2913623" cy="2913623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7"/>
          <p:cNvSpPr txBox="1"/>
          <p:nvPr/>
        </p:nvSpPr>
        <p:spPr>
          <a:xfrm>
            <a:off x="4345338" y="4851400"/>
            <a:ext cx="2913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Fonte: Gemini 28/04/2025</a:t>
            </a:r>
            <a:endParaRPr sz="10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 sz="3600"/>
              <a:t>Tipos de Fontes de Dados</a:t>
            </a:r>
            <a:endParaRPr/>
          </a:p>
        </p:txBody>
      </p:sp>
      <p:sp>
        <p:nvSpPr>
          <p:cNvPr id="279" name="Google Shape;279;p5"/>
          <p:cNvSpPr txBox="1">
            <a:spLocks noGrp="1"/>
          </p:cNvSpPr>
          <p:nvPr>
            <p:ph type="body" idx="1"/>
          </p:nvPr>
        </p:nvSpPr>
        <p:spPr>
          <a:xfrm>
            <a:off x="3705900" y="1930500"/>
            <a:ext cx="3949800" cy="41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Arquivos locais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Bancos de dados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Serviços na nuvem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APIs</a:t>
            </a:r>
            <a:endParaRPr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/>
              <a:t>Incluem arquivos como Excel, JSON e CSV, bancos relacionais, bancos de dados orientados a objeto, dados online e APIs que oferecem integração.</a:t>
            </a:r>
            <a:endParaRPr/>
          </a:p>
        </p:txBody>
      </p:sp>
      <p:pic>
        <p:nvPicPr>
          <p:cNvPr id="280" name="Google Shape;28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168" y="2076870"/>
            <a:ext cx="3251398" cy="3251398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5"/>
          <p:cNvSpPr txBox="1"/>
          <p:nvPr/>
        </p:nvSpPr>
        <p:spPr>
          <a:xfrm>
            <a:off x="219585" y="5238904"/>
            <a:ext cx="2738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Fonte: Meta AI 28/04/2025</a:t>
            </a:r>
            <a:endParaRPr sz="10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8"/>
          <p:cNvSpPr txBox="1">
            <a:spLocks noGrp="1"/>
          </p:cNvSpPr>
          <p:nvPr>
            <p:ph type="title"/>
          </p:nvPr>
        </p:nvSpPr>
        <p:spPr>
          <a:xfrm>
            <a:off x="533400" y="609600"/>
            <a:ext cx="6589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 sz="3600"/>
              <a:t>Seleção de Conjuntos de Dados</a:t>
            </a:r>
            <a:endParaRPr/>
          </a:p>
        </p:txBody>
      </p:sp>
      <p:sp>
        <p:nvSpPr>
          <p:cNvPr id="287" name="Google Shape;287;p8"/>
          <p:cNvSpPr txBox="1">
            <a:spLocks noGrp="1"/>
          </p:cNvSpPr>
          <p:nvPr>
            <p:ph type="body" idx="1"/>
          </p:nvPr>
        </p:nvSpPr>
        <p:spPr>
          <a:xfrm>
            <a:off x="3278750" y="1852650"/>
            <a:ext cx="4376700" cy="29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Filtrar dados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Selecionar tabelas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Reduzir volume</a:t>
            </a:r>
            <a:endParaRPr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/>
              <a:t>Selecione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pt-BR"/>
              <a:t>apenas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pt-BR"/>
              <a:t>os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dados </a:t>
            </a:r>
            <a:r>
              <a:rPr lang="pt-BR"/>
              <a:t>relevantes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pt-BR"/>
              <a:t>aplicando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pt-BR"/>
              <a:t>filtros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e </a:t>
            </a:r>
            <a:r>
              <a:rPr lang="pt-BR"/>
              <a:t>critérios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para </a:t>
            </a:r>
            <a:r>
              <a:rPr lang="pt-BR"/>
              <a:t>manter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a </a:t>
            </a:r>
            <a:r>
              <a:rPr lang="pt-BR"/>
              <a:t>eficiência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e </a:t>
            </a:r>
            <a:r>
              <a:rPr lang="pt-BR"/>
              <a:t>melhorar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a velocidade da geração de</a:t>
            </a:r>
            <a:r>
              <a:rPr lang="pt-BR"/>
              <a:t> relatórios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  <a:endParaRPr/>
          </a:p>
        </p:txBody>
      </p:sp>
      <p:pic>
        <p:nvPicPr>
          <p:cNvPr id="288" name="Google Shape;288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50" y="1852650"/>
            <a:ext cx="2738016" cy="2738013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8"/>
          <p:cNvSpPr txBox="1"/>
          <p:nvPr/>
        </p:nvSpPr>
        <p:spPr>
          <a:xfrm>
            <a:off x="349594" y="4493155"/>
            <a:ext cx="27381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Fonte: Meta AI 28/04/2025</a:t>
            </a:r>
            <a:endParaRPr sz="10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0" name="Google Shape;290;p8"/>
          <p:cNvSpPr/>
          <p:nvPr/>
        </p:nvSpPr>
        <p:spPr>
          <a:xfrm>
            <a:off x="731311" y="5379134"/>
            <a:ext cx="4810500" cy="715200"/>
          </a:xfrm>
          <a:prstGeom prst="roundRect">
            <a:avLst>
              <a:gd name="adj" fmla="val 16667"/>
            </a:avLst>
          </a:prstGeom>
          <a:solidFill>
            <a:srgbClr val="C9DAF8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1" name="Google Shape;291;p8"/>
          <p:cNvSpPr txBox="1"/>
          <p:nvPr/>
        </p:nvSpPr>
        <p:spPr>
          <a:xfrm>
            <a:off x="884786" y="5367959"/>
            <a:ext cx="4810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None/>
            </a:pPr>
            <a:r>
              <a:rPr lang="pt-BR" sz="1800" b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Quanto menor for o conjunto de dados mais rápido será o seu relatório.</a:t>
            </a:r>
            <a:endParaRPr sz="1800" b="1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4a396eb4342d34ce_10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/>
              <a:t>Aula Prática </a:t>
            </a:r>
            <a:endParaRPr/>
          </a:p>
        </p:txBody>
      </p:sp>
      <p:sp>
        <p:nvSpPr>
          <p:cNvPr id="297" name="Google Shape;297;g4a396eb4342d34ce_10"/>
          <p:cNvSpPr txBox="1">
            <a:spLocks noGrp="1"/>
          </p:cNvSpPr>
          <p:nvPr>
            <p:ph type="body" idx="1"/>
          </p:nvPr>
        </p:nvSpPr>
        <p:spPr>
          <a:xfrm>
            <a:off x="533400" y="1437025"/>
            <a:ext cx="6851700" cy="498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 dirty="0"/>
              <a:t>Explorar a interface do Power </a:t>
            </a:r>
            <a:r>
              <a:rPr lang="pt-BR"/>
              <a:t>BI.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 dirty="0"/>
              <a:t>Pesquisar fontes de dados.</a:t>
            </a: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 dirty="0"/>
              <a:t>Criar uma narrativa para uma fonte de dados.</a:t>
            </a:r>
            <a:endParaRPr dirty="0"/>
          </a:p>
          <a:p>
            <a:pPr marL="342900" lvl="0" indent="-25082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  <a:p>
            <a:pPr marL="9144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b="1" dirty="0"/>
              <a:t>Fontes de dados:</a:t>
            </a:r>
            <a:endParaRPr b="1" dirty="0"/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dirty="0">
                <a:solidFill>
                  <a:schemeClr val="hlink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https://dados.gov.br</a:t>
            </a:r>
            <a:endParaRPr dirty="0">
              <a:solidFill>
                <a:schemeClr val="hlink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dirty="0">
                <a:solidFill>
                  <a:schemeClr val="hlink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https://basededados.org</a:t>
            </a:r>
            <a:endParaRPr dirty="0">
              <a:solidFill>
                <a:schemeClr val="hlink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dirty="0">
                <a:solidFill>
                  <a:schemeClr val="hlink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https://datacommons.org</a:t>
            </a:r>
            <a:endParaRPr dirty="0">
              <a:solidFill>
                <a:schemeClr val="hlink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dirty="0">
                <a:solidFill>
                  <a:schemeClr val="hlink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https://data.worldbank.org</a:t>
            </a:r>
            <a:endParaRPr dirty="0">
              <a:solidFill>
                <a:schemeClr val="hlink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dirty="0">
                <a:solidFill>
                  <a:schemeClr val="hlink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https://www.who.int/data/gho</a:t>
            </a:r>
            <a:endParaRPr dirty="0">
              <a:solidFill>
                <a:schemeClr val="hlink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dirty="0">
                <a:solidFill>
                  <a:schemeClr val="hlink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https://services.swpc.noaa.gov</a:t>
            </a:r>
            <a:r>
              <a:rPr lang="pt-BR" dirty="0"/>
              <a:t> 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56c95411f0_0_15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/>
              <a:t>Referências </a:t>
            </a:r>
            <a:endParaRPr/>
          </a:p>
        </p:txBody>
      </p:sp>
      <p:sp>
        <p:nvSpPr>
          <p:cNvPr id="303" name="Google Shape;303;g356c95411f0_0_15"/>
          <p:cNvSpPr txBox="1">
            <a:spLocks noGrp="1"/>
          </p:cNvSpPr>
          <p:nvPr>
            <p:ph type="body" idx="1"/>
          </p:nvPr>
        </p:nvSpPr>
        <p:spPr>
          <a:xfrm>
            <a:off x="212850" y="2035429"/>
            <a:ext cx="7141200" cy="22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sz="13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https://learn.microsoft.com/pt-br/power-bi/fundamentals/power-bi-overview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sz="13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https://learn.microsoft.com/pt-br/power-bi/fundamentals/desktop-what-is-desktop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sz="13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https://learn.microsoft.com/pt-br/power-bi/fundamentals/power-bi-service-overview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sz="1300">
                <a:solidFill>
                  <a:schemeClr val="dk1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https://learn.microsoft.com/pt-br/power-bi/fundamentals/desktop-getting-started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pt-BR" sz="1300">
                <a:solidFill>
                  <a:schemeClr val="dk1"/>
                </a:solidFill>
                <a:uFill>
                  <a:noFill/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https://sebrae.com.br/sites/PortalSebrae/artigos/voce-sabe-qual-a-diferenca-entre-dado-e-informacao,e8f8bbd38f896810VgnVCM1000001b00320aRCRD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01" name="Google Shape;201;p2"/>
          <p:cNvCxnSpPr/>
          <p:nvPr/>
        </p:nvCxnSpPr>
        <p:spPr>
          <a:xfrm>
            <a:off x="1086225" y="0"/>
            <a:ext cx="914400" cy="6858000"/>
          </a:xfrm>
          <a:prstGeom prst="straightConnector1">
            <a:avLst/>
          </a:prstGeom>
          <a:noFill/>
          <a:ln w="9525" cap="flat" cmpd="sng">
            <a:solidFill>
              <a:srgbClr val="16B0E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2" name="Google Shape;202;p2"/>
          <p:cNvCxnSpPr/>
          <p:nvPr/>
        </p:nvCxnSpPr>
        <p:spPr>
          <a:xfrm flipH="1">
            <a:off x="50381" y="3681413"/>
            <a:ext cx="3572668" cy="3176587"/>
          </a:xfrm>
          <a:prstGeom prst="straightConnector1">
            <a:avLst/>
          </a:prstGeom>
          <a:noFill/>
          <a:ln w="9525" cap="flat" cmpd="sng">
            <a:solidFill>
              <a:srgbClr val="FEFEFE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3" name="Google Shape;203;p2"/>
          <p:cNvSpPr/>
          <p:nvPr/>
        </p:nvSpPr>
        <p:spPr>
          <a:xfrm>
            <a:off x="944073" y="-8467"/>
            <a:ext cx="2255511" cy="6866467"/>
          </a:xfrm>
          <a:custGeom>
            <a:avLst/>
            <a:gdLst/>
            <a:ahLst/>
            <a:cxnLst/>
            <a:rect l="l" t="t" r="r" b="b"/>
            <a:pathLst>
              <a:path w="3007349" h="6866467" extrusionOk="0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29411"/>
            </a:schemeClr>
          </a:solidFill>
          <a:ln>
            <a:noFill/>
          </a:ln>
        </p:spPr>
      </p:sp>
      <p:sp>
        <p:nvSpPr>
          <p:cNvPr id="204" name="Google Shape;204;p2"/>
          <p:cNvSpPr/>
          <p:nvPr/>
        </p:nvSpPr>
        <p:spPr>
          <a:xfrm>
            <a:off x="1260547" y="-8467"/>
            <a:ext cx="1941419" cy="6866467"/>
          </a:xfrm>
          <a:custGeom>
            <a:avLst/>
            <a:gdLst/>
            <a:ahLst/>
            <a:cxnLst/>
            <a:rect l="l" t="t" r="r" b="b"/>
            <a:pathLst>
              <a:path w="2573311" h="6866467" extrusionOk="0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</p:sp>
      <p:sp>
        <p:nvSpPr>
          <p:cNvPr id="205" name="Google Shape;205;p2"/>
          <p:cNvSpPr/>
          <p:nvPr/>
        </p:nvSpPr>
        <p:spPr>
          <a:xfrm>
            <a:off x="757215" y="3048000"/>
            <a:ext cx="2444751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1372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"/>
          <p:cNvSpPr/>
          <p:nvPr/>
        </p:nvSpPr>
        <p:spPr>
          <a:xfrm>
            <a:off x="1058841" y="-8467"/>
            <a:ext cx="2140744" cy="6866467"/>
          </a:xfrm>
          <a:custGeom>
            <a:avLst/>
            <a:gdLst/>
            <a:ahLst/>
            <a:cxnLst/>
            <a:rect l="l" t="t" r="r" b="b"/>
            <a:pathLst>
              <a:path w="2858013" h="6866467" extrusionOk="0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rgbClr val="226292">
              <a:alpha val="69411"/>
            </a:srgbClr>
          </a:solidFill>
          <a:ln>
            <a:noFill/>
          </a:ln>
        </p:spPr>
      </p:sp>
      <p:sp>
        <p:nvSpPr>
          <p:cNvPr id="207" name="Google Shape;207;p2"/>
          <p:cNvSpPr/>
          <p:nvPr/>
        </p:nvSpPr>
        <p:spPr>
          <a:xfrm>
            <a:off x="1836715" y="3589867"/>
            <a:ext cx="136286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2262215" y="-8467"/>
            <a:ext cx="6881785" cy="6866467"/>
          </a:xfrm>
          <a:custGeom>
            <a:avLst/>
            <a:gdLst/>
            <a:ahLst/>
            <a:cxnLst/>
            <a:rect l="l" t="t" r="r" b="b"/>
            <a:pathLst>
              <a:path w="9175713" h="6866467" extrusionOk="0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rgbClr val="16B0E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9" name="Google Shape;209;p2"/>
          <p:cNvSpPr txBox="1">
            <a:spLocks noGrp="1"/>
          </p:cNvSpPr>
          <p:nvPr>
            <p:ph type="ctrTitle"/>
          </p:nvPr>
        </p:nvSpPr>
        <p:spPr>
          <a:xfrm>
            <a:off x="3314352" y="1020871"/>
            <a:ext cx="5220569" cy="284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Trebuchet MS"/>
              <a:buNone/>
            </a:pPr>
            <a:r>
              <a:rPr lang="pt-BR" sz="5200">
                <a:solidFill>
                  <a:srgbClr val="FFFFFF"/>
                </a:solidFill>
              </a:rPr>
              <a:t>Introdução ao Power BI</a:t>
            </a:r>
            <a:endParaRPr/>
          </a:p>
        </p:txBody>
      </p:sp>
      <p:sp>
        <p:nvSpPr>
          <p:cNvPr id="210" name="Google Shape;210;p2"/>
          <p:cNvSpPr/>
          <p:nvPr/>
        </p:nvSpPr>
        <p:spPr>
          <a:xfrm rot="5400000">
            <a:off x="3019339" y="3294792"/>
            <a:ext cx="220660" cy="139829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"/>
          <p:cNvSpPr txBox="1">
            <a:spLocks noGrp="1"/>
          </p:cNvSpPr>
          <p:nvPr>
            <p:ph type="title"/>
          </p:nvPr>
        </p:nvSpPr>
        <p:spPr>
          <a:xfrm>
            <a:off x="2137171" y="609600"/>
            <a:ext cx="4818330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 sz="3600"/>
              <a:t>Objetivos da A</a:t>
            </a:r>
            <a:r>
              <a:rPr lang="pt-BR"/>
              <a:t>ula</a:t>
            </a:r>
            <a:endParaRPr/>
          </a:p>
        </p:txBody>
      </p:sp>
      <p:pic>
        <p:nvPicPr>
          <p:cNvPr id="216" name="Google Shape;216;p3" descr="Visão superior de cubos conectados com linhas pretas"/>
          <p:cNvPicPr preferRelativeResize="0"/>
          <p:nvPr/>
        </p:nvPicPr>
        <p:blipFill rotWithShape="1">
          <a:blip r:embed="rId3">
            <a:alphaModFix/>
          </a:blip>
          <a:srcRect l="47528" t="8913" r="32076" b="6"/>
          <a:stretch/>
        </p:blipFill>
        <p:spPr>
          <a:xfrm>
            <a:off x="20" y="10"/>
            <a:ext cx="2050522" cy="6867719"/>
          </a:xfrm>
          <a:custGeom>
            <a:avLst/>
            <a:gdLst/>
            <a:ahLst/>
            <a:cxnLst/>
            <a:rect l="l" t="t" r="r" b="b"/>
            <a:pathLst>
              <a:path w="2734056" h="6858000" extrusionOk="0">
                <a:moveTo>
                  <a:pt x="0" y="0"/>
                </a:moveTo>
                <a:lnTo>
                  <a:pt x="1674254" y="0"/>
                </a:lnTo>
                <a:lnTo>
                  <a:pt x="2734056" y="6850199"/>
                </a:lnTo>
                <a:lnTo>
                  <a:pt x="2734056" y="6858000"/>
                </a:lnTo>
                <a:lnTo>
                  <a:pt x="461457" y="6858000"/>
                </a:lnTo>
                <a:lnTo>
                  <a:pt x="0" y="413411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17" name="Google Shape;217;p3"/>
          <p:cNvSpPr/>
          <p:nvPr/>
        </p:nvSpPr>
        <p:spPr>
          <a:xfrm>
            <a:off x="0" y="4013201"/>
            <a:ext cx="357491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"/>
          <p:cNvSpPr txBox="1">
            <a:spLocks noGrp="1"/>
          </p:cNvSpPr>
          <p:nvPr>
            <p:ph type="body" idx="1"/>
          </p:nvPr>
        </p:nvSpPr>
        <p:spPr>
          <a:xfrm>
            <a:off x="2137171" y="2160589"/>
            <a:ext cx="4818330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None/>
            </a:pPr>
            <a:r>
              <a:rPr lang="pt-BR"/>
              <a:t>Compreender o Power Bi como um conjunto de serviços e aplicativos para transformar dados em informações visuais através de uma narrativa.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None/>
            </a:pP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None/>
            </a:pPr>
            <a:r>
              <a:rPr lang="pt-BR"/>
              <a:t>Entender a diferença entre dados e informações e a importância da narrativa.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None/>
            </a:pP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None/>
            </a:pPr>
            <a:r>
              <a:rPr lang="pt-BR"/>
              <a:t>Identificar, importar e configurar diferentes fontes de dados utilizando o Power BI Desktop.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4aaa5f7830f25a6_11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 sz="3600"/>
              <a:t>P</a:t>
            </a:r>
            <a:r>
              <a:rPr lang="pt-BR"/>
              <a:t>ower BI</a:t>
            </a:r>
            <a:r>
              <a:rPr lang="pt-BR" sz="3600"/>
              <a:t>: Visão Geral</a:t>
            </a:r>
            <a:endParaRPr/>
          </a:p>
        </p:txBody>
      </p:sp>
      <p:sp>
        <p:nvSpPr>
          <p:cNvPr id="224" name="Google Shape;224;g14aaa5f7830f25a6_11"/>
          <p:cNvSpPr txBox="1"/>
          <p:nvPr/>
        </p:nvSpPr>
        <p:spPr>
          <a:xfrm>
            <a:off x="609597" y="1930408"/>
            <a:ext cx="6347700" cy="3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1440"/>
              <a:buFont typeface="Noto Sans Symbols"/>
              <a:buChar char="►"/>
            </a:pP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Power BI Serviços 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ts val="1440"/>
              <a:buFont typeface="Noto Sans Symbols"/>
              <a:buChar char="►"/>
            </a:pP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Power BI Desktop 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ts val="1440"/>
              <a:buFont typeface="Noto Sans Symbols"/>
              <a:buChar char="►"/>
            </a:pP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Aplicativos do Power BI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lvl="0" indent="-251458" algn="l" rtl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O Power BI é um conjunto de aplicativos e serviços para transformar dados de diferentes fontes em informações visuais que são disponibilizadas em relatórios ou </a:t>
            </a:r>
            <a:r>
              <a:rPr lang="pt-BR" sz="1800" i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dashboards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(telas).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20040" algn="l" rtl="0"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ts val="1440"/>
              <a:buFont typeface="Noto Sans Symbols"/>
              <a:buChar char="►"/>
            </a:pP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Relatórios - Podem possuir várias telas.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lvl="0" indent="-320040" algn="l" rtl="0"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1440"/>
              <a:buFont typeface="Noto Sans Symbols"/>
              <a:buChar char="►"/>
            </a:pPr>
            <a:r>
              <a:rPr lang="pt-BR" sz="1800" i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Dashboards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- Contém 1 tela com gráficos de um ou mais relatórios.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49d65f1cd4813f2_0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 sz="3600"/>
              <a:t>P</a:t>
            </a:r>
            <a:r>
              <a:rPr lang="pt-BR"/>
              <a:t>ower BI</a:t>
            </a:r>
            <a:r>
              <a:rPr lang="pt-BR" sz="3600"/>
              <a:t>: Visão Geral</a:t>
            </a:r>
            <a:endParaRPr/>
          </a:p>
        </p:txBody>
      </p:sp>
      <p:pic>
        <p:nvPicPr>
          <p:cNvPr id="230" name="Google Shape;230;g749d65f1cd4813f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05475"/>
            <a:ext cx="8839200" cy="44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g749d65f1cd4813f2_0"/>
          <p:cNvSpPr txBox="1"/>
          <p:nvPr/>
        </p:nvSpPr>
        <p:spPr>
          <a:xfrm>
            <a:off x="304800" y="6025075"/>
            <a:ext cx="6224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Fonte: https://learn.microsoft.com/pt-br/power-bi/fundamentals/power-bi-overview</a:t>
            </a:r>
            <a:endParaRPr sz="12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/>
              <a:t>Dados, informações e narrativas.</a:t>
            </a:r>
            <a:endParaRPr/>
          </a:p>
        </p:txBody>
      </p:sp>
      <p:sp>
        <p:nvSpPr>
          <p:cNvPr id="237" name="Google Shape;237;p4"/>
          <p:cNvSpPr txBox="1"/>
          <p:nvPr/>
        </p:nvSpPr>
        <p:spPr>
          <a:xfrm>
            <a:off x="609600" y="1930400"/>
            <a:ext cx="6347700" cy="29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rgbClr val="5FCBEF"/>
              </a:buClr>
              <a:buSzPts val="1440"/>
              <a:buFont typeface="Noto Sans Symbols"/>
              <a:buChar char="►"/>
            </a:pPr>
            <a:r>
              <a:rPr lang="pt-BR" sz="1800" b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Dados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- são valores isolados que não transmitem conhecimento.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ts val="1440"/>
              <a:buFont typeface="Noto Sans Symbols"/>
              <a:buChar char="►"/>
            </a:pPr>
            <a:r>
              <a:rPr lang="pt-BR" sz="1800" b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Informações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- são um conjunto de dados que transmitem conhecimento.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ts val="1440"/>
              <a:buFont typeface="Noto Sans Symbols"/>
              <a:buChar char="►"/>
            </a:pPr>
            <a:r>
              <a:rPr lang="pt-BR" sz="1800" b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Narrativas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 - São histórias que orientam a seleção dos dados necessários para criar uma informação que auxiliam a descrever situações, diagnosticar problemas, predizer comportamentos e prescrever soluções.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8" name="Google Shape;238;p4"/>
          <p:cNvSpPr/>
          <p:nvPr/>
        </p:nvSpPr>
        <p:spPr>
          <a:xfrm>
            <a:off x="481400" y="4907850"/>
            <a:ext cx="6435600" cy="682500"/>
          </a:xfrm>
          <a:prstGeom prst="roundRect">
            <a:avLst>
              <a:gd name="adj" fmla="val 16667"/>
            </a:avLst>
          </a:prstGeom>
          <a:solidFill>
            <a:srgbClr val="C9DAF8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9" name="Google Shape;239;p4"/>
          <p:cNvSpPr txBox="1"/>
          <p:nvPr/>
        </p:nvSpPr>
        <p:spPr>
          <a:xfrm>
            <a:off x="457200" y="4879650"/>
            <a:ext cx="6435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O objetivo da análise de dados é obter conhecimento para orientar a tomada de decisões.</a:t>
            </a:r>
            <a:endParaRPr sz="1800" b="1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749d65f1cd4813f2_6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/>
              <a:t>Dados, informações e narrativas.</a:t>
            </a:r>
            <a:endParaRPr/>
          </a:p>
        </p:txBody>
      </p:sp>
      <p:sp>
        <p:nvSpPr>
          <p:cNvPr id="245" name="Google Shape;245;g749d65f1cd4813f2_6"/>
          <p:cNvSpPr txBox="1"/>
          <p:nvPr/>
        </p:nvSpPr>
        <p:spPr>
          <a:xfrm>
            <a:off x="609600" y="1930400"/>
            <a:ext cx="67764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Exemplo</a:t>
            </a:r>
            <a:r>
              <a:rPr lang="pt-BR" sz="18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: Uma empresa necessita descobrir qual dos seus produtos foi o mais vendido no verão do ano anterior para tentar criar um novo produto com características similares no próximo verão.</a:t>
            </a:r>
            <a:endParaRPr sz="18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46" name="Google Shape;246;g749d65f1cd4813f2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850" y="3251300"/>
            <a:ext cx="4867050" cy="32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749d65f1cd4813f2_6"/>
          <p:cNvSpPr txBox="1"/>
          <p:nvPr/>
        </p:nvSpPr>
        <p:spPr>
          <a:xfrm>
            <a:off x="609594" y="6398973"/>
            <a:ext cx="3234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Fonte: Chat GPT 28/04/2025</a:t>
            </a:r>
            <a:endParaRPr sz="11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4a396eb4342d34ce_0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/>
              <a:t>Funções na análise de dados </a:t>
            </a:r>
            <a:endParaRPr/>
          </a:p>
        </p:txBody>
      </p:sp>
      <p:sp>
        <p:nvSpPr>
          <p:cNvPr id="253" name="Google Shape;253;g4a396eb4342d34ce_0"/>
          <p:cNvSpPr txBox="1">
            <a:spLocks noGrp="1"/>
          </p:cNvSpPr>
          <p:nvPr>
            <p:ph type="body" idx="1"/>
          </p:nvPr>
        </p:nvSpPr>
        <p:spPr>
          <a:xfrm>
            <a:off x="609600" y="2160600"/>
            <a:ext cx="6347700" cy="28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20000"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Analista de negócios - Analisa e entende as necessidades das empresas.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Analista de dados - Cria relatórios e visualizações a partir de dados.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Engenheiro de dados - Fornecem o fluxo de dados.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Cientista de dados - Extraem valores dos dados.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Administrador de banco de dados - Gerencia a integridade dos dados.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pic>
        <p:nvPicPr>
          <p:cNvPr id="254" name="Google Shape;254;g4a396eb4342d34ce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4777844"/>
            <a:ext cx="5956775" cy="16704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g4a396eb4342d34ce_0"/>
          <p:cNvSpPr txBox="1"/>
          <p:nvPr/>
        </p:nvSpPr>
        <p:spPr>
          <a:xfrm>
            <a:off x="660179" y="6305451"/>
            <a:ext cx="797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Fonte: https://learn.microsoft.com/pt-br/training/modules/data-analytics-microsoft/3-roles</a:t>
            </a:r>
            <a:endParaRPr sz="10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4aaa5f7830f25a6_0"/>
          <p:cNvSpPr txBox="1">
            <a:spLocks noGrp="1"/>
          </p:cNvSpPr>
          <p:nvPr>
            <p:ph type="title"/>
          </p:nvPr>
        </p:nvSpPr>
        <p:spPr>
          <a:xfrm>
            <a:off x="609599" y="609600"/>
            <a:ext cx="63477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 sz="3600"/>
              <a:t>P</a:t>
            </a:r>
            <a:r>
              <a:rPr lang="pt-BR"/>
              <a:t>apel do Analista de dados</a:t>
            </a:r>
            <a:endParaRPr/>
          </a:p>
        </p:txBody>
      </p:sp>
      <p:sp>
        <p:nvSpPr>
          <p:cNvPr id="261" name="Google Shape;261;g14aaa5f7830f25a6_0"/>
          <p:cNvSpPr txBox="1">
            <a:spLocks noGrp="1"/>
          </p:cNvSpPr>
          <p:nvPr>
            <p:ph type="body" idx="1"/>
          </p:nvPr>
        </p:nvSpPr>
        <p:spPr>
          <a:xfrm>
            <a:off x="4439400" y="1930500"/>
            <a:ext cx="2385300" cy="23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Preparar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Analisar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Modelagem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Gerenciar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pt-BR"/>
              <a:t>Visualizar</a:t>
            </a:r>
            <a:endParaRPr/>
          </a:p>
        </p:txBody>
      </p:sp>
      <p:pic>
        <p:nvPicPr>
          <p:cNvPr id="262" name="Google Shape;262;g14aaa5f7830f25a6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450" y="1930500"/>
            <a:ext cx="3686580" cy="2457736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g14aaa5f7830f25a6_0"/>
          <p:cNvSpPr txBox="1"/>
          <p:nvPr/>
        </p:nvSpPr>
        <p:spPr>
          <a:xfrm>
            <a:off x="343450" y="4388237"/>
            <a:ext cx="3686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Fonte: Chat GPT 28/04/2025</a:t>
            </a:r>
            <a:endParaRPr sz="100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4" name="Google Shape;264;g14aaa5f7830f25a6_0"/>
          <p:cNvSpPr/>
          <p:nvPr/>
        </p:nvSpPr>
        <p:spPr>
          <a:xfrm>
            <a:off x="346331" y="4875361"/>
            <a:ext cx="6711900" cy="666300"/>
          </a:xfrm>
          <a:prstGeom prst="roundRect">
            <a:avLst>
              <a:gd name="adj" fmla="val 16667"/>
            </a:avLst>
          </a:prstGeom>
          <a:solidFill>
            <a:srgbClr val="C9DAF8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5" name="Google Shape;265;g14aaa5f7830f25a6_0"/>
          <p:cNvSpPr txBox="1"/>
          <p:nvPr/>
        </p:nvSpPr>
        <p:spPr>
          <a:xfrm>
            <a:off x="348500" y="4842850"/>
            <a:ext cx="6711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Arial"/>
              <a:buNone/>
            </a:pPr>
            <a:r>
              <a:rPr lang="pt-BR" sz="1800" b="1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O papel do analista de dados é organizar os dados para garantir qualidade e usabilidade em análises e relatórios.</a:t>
            </a:r>
            <a:endParaRPr sz="1800" b="1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14</Slides>
  <Notes>14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Facet</vt:lpstr>
      <vt:lpstr>Facet</vt:lpstr>
      <vt:lpstr>Microsoft POWER BI</vt:lpstr>
      <vt:lpstr>Introdução ao Power BI</vt:lpstr>
      <vt:lpstr>Objetivos da Aula</vt:lpstr>
      <vt:lpstr>Power BI: Visão Geral</vt:lpstr>
      <vt:lpstr>Power BI: Visão Geral</vt:lpstr>
      <vt:lpstr>Dados, informações e narrativas.</vt:lpstr>
      <vt:lpstr>Dados, informações e narrativas.</vt:lpstr>
      <vt:lpstr>Funções na análise de dados </vt:lpstr>
      <vt:lpstr>Papel do Analista de dados</vt:lpstr>
      <vt:lpstr>Locais das Fontes de Dados</vt:lpstr>
      <vt:lpstr>Tipos de Fontes de Dados</vt:lpstr>
      <vt:lpstr>Seleção de Conjuntos de Dados</vt:lpstr>
      <vt:lpstr>Aula Prática </vt:lpstr>
      <vt:lpstr>Referências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2</cp:revision>
  <dcterms:created xsi:type="dcterms:W3CDTF">2013-01-27T09:14:16Z</dcterms:created>
  <dcterms:modified xsi:type="dcterms:W3CDTF">2025-06-16T20:44:15Z</dcterms:modified>
</cp:coreProperties>
</file>